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0.19</c:v>
                </c:pt>
                <c:pt idx="1">
                  <c:v>0.19</c:v>
                </c:pt>
                <c:pt idx="2">
                  <c:v>0.15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0858368"/>
        <c:axId val="60859520"/>
      </c:lineChart>
      <c:catAx>
        <c:axId val="60858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859520"/>
        <c:crosses val="autoZero"/>
        <c:auto val="1"/>
        <c:lblAlgn val="ctr"/>
        <c:lblOffset val="100"/>
        <c:noMultiLvlLbl val="0"/>
      </c:catAx>
      <c:valAx>
        <c:axId val="6085952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85836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Лист1!$A$2:$A$18</c:f>
              <c:strCache>
                <c:ptCount val="17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В ОБЛАСТИ ИНФОРМАЦИИ И СВЯЗИ</c:v>
                </c:pt>
                <c:pt idx="4">
                  <c:v>ДЕЯТЕЛЬНОСТЬ В ОБЛАСТИ КУЛЬТУРЫ, СПОРТА, ОРГАНИЗАЦИИ ДОСУГА И РАЗВЛЕЧЕНИЙ</c:v>
                </c:pt>
                <c:pt idx="5">
                  <c:v>ДЕЯТЕЛЬНОСТЬ ГОСТИНИЦ И ПРЕДПРИЯТИЙ ОБЩЕСТВЕННОГО ПИТАНИЯ</c:v>
                </c:pt>
                <c:pt idx="6">
                  <c:v>ДЕЯТЕЛЬНОСТЬ ПО ОПЕРАЦИЯМ С НЕДВИЖИМЫМ ИМУЩЕСТВОМ</c:v>
                </c:pt>
                <c:pt idx="7">
                  <c:v>ДЕЯТЕЛЬНОСТЬ ПРОФЕССИОНАЛЬНАЯ, НАУЧНАЯ И ТЕХНИЧЕСКАЯ</c:v>
                </c:pt>
                <c:pt idx="8">
                  <c:v>ДЕЯТЕЛЬНОСТЬ ФИНАНСОВАЯ И СТРАХОВАЯ</c:v>
                </c:pt>
                <c:pt idx="9">
                  <c:v>ОБЕСПЕЧЕНИЕ ЭЛЕКТРИЧЕСКОЙ ЭНЕРГИЕЙ, ГАЗОМ И ПАРОМКОНДИЦИОНИРОВАНИЕ ВОЗДУХА</c:v>
                </c:pt>
                <c:pt idx="10">
                  <c:v>ОБРАБАТЫВАЮЩИЕ ПРОИЗВОДСТВА</c:v>
                </c:pt>
                <c:pt idx="11">
                  <c:v>ОБРАЗОВАНИЕ</c:v>
                </c:pt>
                <c:pt idx="12">
                  <c:v>ПРЕДОСТАВЛЕНИЕ ПРОЧИХ ВИДОВ УСЛУГ</c:v>
                </c:pt>
                <c:pt idx="13">
                  <c:v>СЕЛЬСКОЕ, ЛЕСНОЕ ХОЗЯЙСТВО, ОХОТА, РЫБОЛОВСТВО И РЫБОВОДСТВО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73</c:v>
                </c:pt>
                <c:pt idx="1">
                  <c:v>345</c:v>
                </c:pt>
                <c:pt idx="2">
                  <c:v>206</c:v>
                </c:pt>
                <c:pt idx="3">
                  <c:v>40</c:v>
                </c:pt>
                <c:pt idx="4">
                  <c:v>19</c:v>
                </c:pt>
                <c:pt idx="5">
                  <c:v>26</c:v>
                </c:pt>
                <c:pt idx="6">
                  <c:v>30</c:v>
                </c:pt>
                <c:pt idx="7">
                  <c:v>53</c:v>
                </c:pt>
                <c:pt idx="8">
                  <c:v>3</c:v>
                </c:pt>
                <c:pt idx="9">
                  <c:v>24</c:v>
                </c:pt>
                <c:pt idx="10">
                  <c:v>1143</c:v>
                </c:pt>
                <c:pt idx="11">
                  <c:v>126</c:v>
                </c:pt>
                <c:pt idx="12">
                  <c:v>4</c:v>
                </c:pt>
                <c:pt idx="13">
                  <c:v>36</c:v>
                </c:pt>
                <c:pt idx="14">
                  <c:v>40</c:v>
                </c:pt>
                <c:pt idx="15">
                  <c:v>243</c:v>
                </c:pt>
                <c:pt idx="16">
                  <c:v>602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912384"/>
        <c:axId val="60913920"/>
      </c:barChart>
      <c:catAx>
        <c:axId val="609123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60913920"/>
        <c:crosses val="autoZero"/>
        <c:auto val="1"/>
        <c:lblAlgn val="l"/>
        <c:lblOffset val="100"/>
        <c:noMultiLvlLbl val="0"/>
      </c:catAx>
      <c:valAx>
        <c:axId val="609139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0912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217</c:v>
                </c:pt>
                <c:pt idx="1">
                  <c:v>268</c:v>
                </c:pt>
                <c:pt idx="2">
                  <c:v>113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1094528"/>
        <c:axId val="61108608"/>
      </c:lineChart>
      <c:catAx>
        <c:axId val="61094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1108608"/>
        <c:crosses val="autoZero"/>
        <c:auto val="1"/>
        <c:lblAlgn val="ctr"/>
        <c:lblOffset val="100"/>
        <c:noMultiLvlLbl val="0"/>
      </c:catAx>
      <c:valAx>
        <c:axId val="6110860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109452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1943</c:v>
                </c:pt>
                <c:pt idx="1">
                  <c:v>2692</c:v>
                </c:pt>
                <c:pt idx="2">
                  <c:v>3013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1078528"/>
        <c:axId val="62195584"/>
      </c:lineChart>
      <c:catAx>
        <c:axId val="6107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2195584"/>
        <c:crosses val="autoZero"/>
        <c:auto val="1"/>
        <c:lblAlgn val="ctr"/>
        <c:lblOffset val="100"/>
        <c:noMultiLvlLbl val="0"/>
      </c:catAx>
      <c:valAx>
        <c:axId val="6219558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107852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956510776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706502599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249588361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4144028506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178</cp:revision>
  <dcterms:created xsi:type="dcterms:W3CDTF">2023-05-18T06:46:50Z</dcterms:created>
  <dcterms:modified xsi:type="dcterms:W3CDTF">2025-02-07T05:34:17Z</dcterms:modified>
</cp:coreProperties>
</file>